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F8E0D9"/>
    <a:srgbClr val="FFF9E5"/>
    <a:srgbClr val="F1F9ED"/>
    <a:srgbClr val="F2F9FF"/>
    <a:srgbClr val="F0C2B3"/>
    <a:srgbClr val="F0E1C9"/>
    <a:srgbClr val="FFF2CC"/>
    <a:srgbClr val="E4F2FF"/>
    <a:srgbClr val="E2F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2"/>
    <p:restoredTop sz="94662"/>
  </p:normalViewPr>
  <p:slideViewPr>
    <p:cSldViewPr snapToGrid="0" snapToObjects="1">
      <p:cViewPr>
        <p:scale>
          <a:sx n="118" d="100"/>
          <a:sy n="118" d="100"/>
        </p:scale>
        <p:origin x="618" y="-20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01.08.2022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724457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01.08.2022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01.08.2022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01.08.2022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01.08.2022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Skala for uro - foreldre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4"/>
          </p:nvPr>
        </p:nvSpPr>
        <p:spPr>
          <a:xfrm>
            <a:off x="471486" y="2368606"/>
            <a:ext cx="5065713" cy="614097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n-NO" dirty="0"/>
              <a:t>Dette er eit arbeidsverktøy som kan hjelpa deg med å avklara ei bekymring knytt til foreldre/føresette du har kjennskap til gjennom arbeidet ditt. Ved hjelp av bekymringsskalaen kan du i samarbeid med leiar/kollega gje ei klar vurdering av situasjonen.</a:t>
            </a:r>
          </a:p>
          <a:p>
            <a:pPr>
              <a:spcBef>
                <a:spcPts val="0"/>
              </a:spcBef>
            </a:pPr>
            <a:endParaRPr lang="nn-NO" dirty="0"/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endParaRPr lang="nn-NO" dirty="0"/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endParaRPr lang="nn-NO" dirty="0"/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endParaRPr lang="nn-NO" dirty="0"/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endParaRPr lang="nn-NO" dirty="0"/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endParaRPr lang="nn-NO" dirty="0"/>
          </a:p>
          <a:p>
            <a:pPr>
              <a:spcBef>
                <a:spcPts val="0"/>
              </a:spcBef>
            </a:pPr>
            <a:endParaRPr lang="nn-NO" dirty="0"/>
          </a:p>
          <a:p>
            <a:pPr>
              <a:spcBef>
                <a:spcPts val="0"/>
              </a:spcBef>
            </a:pPr>
            <a:r>
              <a:rPr lang="nn-NO" b="1" dirty="0">
                <a:solidFill>
                  <a:srgbClr val="003050"/>
                </a:solidFill>
              </a:rPr>
              <a:t>Hugs at: </a:t>
            </a:r>
            <a:r>
              <a:rPr lang="nn-NO" dirty="0"/>
              <a:t>Problem på ulike tidspunkt i livet kan få forskjellige plasseringar i bekymringsskalaen. Vurderinga di gjev eit augneblinksbilde. Ein familie kan vera i ein belastande situasjon (til dømes skilsmisse eller dødsfall i familien), og det kan gje seg utslag i ein oppførsel som vekker bekymring.</a:t>
            </a:r>
          </a:p>
          <a:p>
            <a:pPr>
              <a:spcBef>
                <a:spcPts val="0"/>
              </a:spcBef>
            </a:pPr>
            <a:endParaRPr lang="nn-NO" dirty="0"/>
          </a:p>
          <a:p>
            <a:pPr marL="171450" indent="-171450">
              <a:spcBef>
                <a:spcPts val="0"/>
              </a:spcBef>
              <a:buFont typeface="Arial" charset="0"/>
              <a:buChar char="•"/>
            </a:pPr>
            <a:r>
              <a:rPr lang="nn-NO" dirty="0"/>
              <a:t>Skalaen er eit internt verktøy som kan hjelpa deg til å utvisa </a:t>
            </a:r>
            <a:br>
              <a:rPr lang="nn-NO" dirty="0"/>
            </a:br>
            <a:r>
              <a:rPr lang="nn-NO" dirty="0"/>
              <a:t>best mogleg skjønn.</a:t>
            </a:r>
          </a:p>
          <a:p>
            <a:pPr marL="171450" indent="-171450" eaLnBrk="0" hangingPunct="0">
              <a:spcBef>
                <a:spcPts val="0"/>
              </a:spcBef>
              <a:buFont typeface="Arial" charset="0"/>
              <a:buChar char="•"/>
            </a:pPr>
            <a:r>
              <a:rPr lang="nn-NO" dirty="0"/>
              <a:t>Signal frå foreldre med alkoholproblem, anna rusmisbruk eller </a:t>
            </a:r>
            <a:br>
              <a:rPr lang="nn-NO" dirty="0"/>
            </a:br>
            <a:r>
              <a:rPr lang="nn-NO" dirty="0"/>
              <a:t>psykiske vanskar er svært ulike frå person til person.</a:t>
            </a:r>
          </a:p>
          <a:p>
            <a:pPr marL="171450" indent="-171450" eaLnBrk="0" hangingPunct="0">
              <a:spcBef>
                <a:spcPts val="0"/>
              </a:spcBef>
              <a:buFont typeface="Arial" charset="0"/>
              <a:buChar char="•"/>
            </a:pPr>
            <a:r>
              <a:rPr lang="nn-NO" dirty="0"/>
              <a:t>Bekymringsskalaen er rettleiande,  og det er viktig å snakka med </a:t>
            </a:r>
            <a:br>
              <a:rPr lang="nn-NO" dirty="0"/>
            </a:br>
            <a:r>
              <a:rPr lang="nn-NO" dirty="0"/>
              <a:t>leiaren din om bekymringa slik at observasjonen får fleire nyansar. </a:t>
            </a:r>
            <a:br>
              <a:rPr lang="nn-NO" dirty="0"/>
            </a:br>
            <a:r>
              <a:rPr lang="nn-NO" dirty="0"/>
              <a:t>Når du og leiar har vurdert graden av bekymring for ein forelder, </a:t>
            </a:r>
            <a:br>
              <a:rPr lang="nn-NO" dirty="0"/>
            </a:br>
            <a:r>
              <a:rPr lang="nn-NO" dirty="0"/>
              <a:t>skal de avgjera kva som skal skje vidare.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33810"/>
              </p:ext>
            </p:extLst>
          </p:nvPr>
        </p:nvGraphicFramePr>
        <p:xfrm>
          <a:off x="687754" y="7387090"/>
          <a:ext cx="4849445" cy="10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267"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nb-NO" sz="900" b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Meldeplikt</a:t>
                      </a:r>
                    </a:p>
                  </a:txBody>
                  <a:tcPr marL="137160" marR="137160" marT="137160" marB="137160" vert="vert27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nn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Meldeplikta er personleg. Det inneber at dersom du vurderer at bekymringa di krev at du informerer barneverntenesta eller politiet, har du plikt til å gjera det. </a:t>
                      </a:r>
                    </a:p>
                    <a:p>
                      <a:pPr eaLnBrk="0" hangingPunct="0"/>
                      <a:r>
                        <a:rPr lang="nn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Det kan vera lurt å drøfta saka anonymt med barnevernet før du melder. </a:t>
                      </a:r>
                    </a:p>
                  </a:txBody>
                  <a:tcPr marL="245160" marR="245160" marT="245160" marB="24516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82163"/>
              </p:ext>
            </p:extLst>
          </p:nvPr>
        </p:nvGraphicFramePr>
        <p:xfrm>
          <a:off x="519294" y="3155106"/>
          <a:ext cx="5017906" cy="90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37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buFont typeface="Arial" charset="0"/>
                        <a:buNone/>
                      </a:pPr>
                      <a:r>
                        <a:rPr lang="nn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Skalaen viser kva du kan sjå etter dersom oppførselen til foreldra gjer deg uroa for eit barn eller ein ungdom.</a:t>
                      </a:r>
                    </a:p>
                  </a:txBody>
                  <a:tcPr marL="245160" marR="245160" marT="245160" marB="245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Bruk skalaen som eit hjelpemiddel for å konkretisera «magekjensla». </a:t>
                      </a:r>
                    </a:p>
                  </a:txBody>
                  <a:tcPr marL="245160" marR="245160" marT="245160" marB="245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66859"/>
              </p:ext>
            </p:extLst>
          </p:nvPr>
        </p:nvGraphicFramePr>
        <p:xfrm>
          <a:off x="478211" y="1781735"/>
          <a:ext cx="5760000" cy="792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3099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b-NO" sz="900" b="0" dirty="0" err="1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Ver</a:t>
                      </a:r>
                      <a:r>
                        <a:rPr lang="nb-NO" sz="900" b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varsam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b="0" kern="1200" noProof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Signal frå føresette/foreldre der foreldreevna synest vera god </a:t>
                      </a:r>
                      <a:endParaRPr lang="nn-NO" sz="800" b="0" noProof="0"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vert="vert27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2FF">
                        <a:alpha val="5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Foreldreomsorga er god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Foreldre søker rådgiving dersom barnet i en periode </a:t>
                      </a:r>
                      <a:b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ikkje trivst</a:t>
                      </a:r>
                    </a:p>
                    <a:p>
                      <a:pPr marL="171450" marR="0" indent="-17145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søker kanskje hjelp ved å kontakta lege, helsesøster, barnehagen, skulen eller liknande</a:t>
                      </a:r>
                    </a:p>
                    <a:p>
                      <a:pPr marL="171450" marR="0" indent="-17145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Utfordringane vert handterte på tenestestaden</a:t>
                      </a:r>
                    </a:p>
                  </a:txBody>
                  <a:tcPr marL="209160" marR="209160" marT="209160" marB="209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BTI Nivå 0 –1</a:t>
                      </a:r>
                    </a:p>
                    <a:p>
                      <a:pPr marL="0" marR="0" indent="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Utfordringane vert handterte på tenestestaden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endParaRPr lang="nn-NO" sz="800" b="0" kern="1200" noProof="0" dirty="0"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09160" marR="209160" marT="209160" marB="209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9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u="none" dirty="0" err="1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Ver</a:t>
                      </a: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varsam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Signal om at foreldreevna </a:t>
                      </a:r>
                      <a:b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kan vera redusert</a:t>
                      </a:r>
                      <a:r>
                        <a:rPr lang="nn-NO" sz="800" noProof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endParaRPr lang="nn-NO" sz="800" baseline="0" noProof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vert="vert27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1DA">
                        <a:alpha val="5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har uregelmessig frammøte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lar andre henta og levera barna, eller lar vera å delta på møte og arrangement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sluttar å overhalda avtaler, melder avbod i siste liten eller kjem med ulike forklaringar på kvifor dei ikkje kan delta på møte eller </a:t>
                      </a:r>
                      <a:r>
                        <a:rPr lang="nn-NO" sz="8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anna som vert arrangert av</a:t>
                      </a:r>
                      <a:r>
                        <a:rPr lang="nn-NO" sz="800" b="0" noProof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n-NO" sz="8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skulen, barnehagen, helsestasjons- og skulehelsetenesta eller tilsvarande.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Endra fysisk og psykisk omsorgsevne</a:t>
                      </a:r>
                      <a:endParaRPr lang="nn-NO" sz="800" b="0" noProof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09160" marR="209160" marT="209160" marB="209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BTI Nivå 1</a:t>
                      </a:r>
                    </a:p>
                    <a:p>
                      <a:pPr marL="0" marR="0" indent="0" algn="l" defTabSz="6858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Utfordringane vert handterte på tenestestaden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endParaRPr lang="nn-NO" sz="800" b="0" noProof="0" dirty="0"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09160" marR="209160" marT="209160" marB="209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9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Grunn til bekymring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Signal om at foreldre har eigne vanskar </a:t>
                      </a:r>
                      <a:b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som påverkar foreldreevna</a:t>
                      </a:r>
                      <a:r>
                        <a:rPr lang="nn-NO" sz="800" noProof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</a:txBody>
                  <a:tcPr marL="137160" marR="137160" marT="137160" marB="137160" vert="vert27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Den fysiske framtoningen er prega av: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endParaRPr lang="nn-NO" sz="800" kern="1200" noProof="0" dirty="0">
                        <a:solidFill>
                          <a:schemeClr val="dk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Hyppig sjukdom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Lukt av alkohol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Manglande situasjonsforståing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Verkar ustelt og likegyldig til eigen framtoning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 </a:t>
                      </a:r>
                    </a:p>
                  </a:txBody>
                  <a:tcPr marL="209160" marR="209160" marT="209160" marB="209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Den psykiske framtoningen </a:t>
                      </a:r>
                      <a:b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er prega av: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endParaRPr lang="nn-NO" sz="800" kern="1200" noProof="0">
                        <a:solidFill>
                          <a:schemeClr val="dk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Irritasjon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Isolasjon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Usikkerheit</a:t>
                      </a:r>
                    </a:p>
                    <a:p>
                      <a:pPr marL="171450" lvl="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Sårbarheit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Nervøsitet eller mismot</a:t>
                      </a:r>
                      <a:r>
                        <a:rPr lang="nn-NO" sz="800" noProof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Redusert fysisk og psykisk omsorgsevne</a:t>
                      </a:r>
                      <a:r>
                        <a:rPr lang="nn-NO" sz="800" noProof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endParaRPr lang="nn-NO" sz="800" b="0" noProof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9160" marR="209160" marT="209160" marB="209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BTI Nivå 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Utfordringane krev tverrfagleg samarbeid mellom ulike kommunale tenester</a:t>
                      </a:r>
                    </a:p>
                  </a:txBody>
                  <a:tcPr marL="209160" marR="209160" marT="209160" marB="209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1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Grunn til bekymring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Signal hos foreldre der barnevern/politi </a:t>
                      </a:r>
                      <a:r>
                        <a:rPr lang="nn-NO" sz="800" b="1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skal</a:t>
                      </a: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varslast</a:t>
                      </a:r>
                      <a:r>
                        <a:rPr lang="nn-NO" sz="800" noProof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</a:txBody>
                  <a:tcPr marL="137160" marR="137160" marT="137160" marB="137160" vert="vert27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C2B3">
                        <a:alpha val="5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Foreldreomsorga manglar heilt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er sterkt belasta i form av personlege, psykiske, sosiale, økonomiske og/eller nettverksmessige faktorar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Ulike tiltak er forsøkte, utan resultat</a:t>
                      </a:r>
                    </a:p>
                    <a:p>
                      <a:pPr marL="171450" indent="-17145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Foreldra møter rusa opp for å henta barnet</a:t>
                      </a:r>
                      <a:r>
                        <a:rPr lang="nn-NO" sz="800" noProof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Char char="•"/>
                      </a:pPr>
                      <a:r>
                        <a:rPr lang="nn-NO" sz="8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Mistanke om vald, anten mot ein forelder eller mot barnet, eller mistanke om </a:t>
                      </a:r>
                      <a:r>
                        <a:rPr lang="nn-NO" sz="80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seksuelt misbruk</a:t>
                      </a:r>
                      <a:endParaRPr lang="nn-NO" sz="800" b="0" noProof="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09160" marR="209160" marT="209160" marB="2091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BTI Nivå 3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Utfordringane må løysast i tverrfagleg samarbeid med tilviste tenester</a:t>
                      </a:r>
                    </a:p>
                    <a:p>
                      <a:pPr marL="0" indent="0" eaLnBrk="0" hangingPunc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r>
                        <a:rPr lang="nn-NO" sz="8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Akuttplassering må vurderast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750"/>
                        </a:spcAft>
                        <a:buFont typeface="Arial" charset="0"/>
                        <a:buNone/>
                      </a:pPr>
                      <a:endParaRPr lang="nn-NO" sz="800" b="0" noProof="0" dirty="0"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209160" marR="209160" marT="209160" marB="209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800" dirty="0"/>
              <a:t>Skala for uro - foreldre</a:t>
            </a:r>
          </a:p>
        </p:txBody>
      </p:sp>
    </p:spTree>
    <p:extLst>
      <p:ext uri="{BB962C8B-B14F-4D97-AF65-F5344CB8AC3E}">
        <p14:creationId xmlns:p14="http://schemas.microsoft.com/office/powerpoint/2010/main" val="195672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ECA64027-9615-DC41-93B2-6191900120D7}" vid="{F1436735-5652-3445-A0CC-37F2B22EBF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370</TotalTime>
  <Words>556</Words>
  <Application>Microsoft Office PowerPoint</Application>
  <PresentationFormat>A4 (210 x 297 mm)</PresentationFormat>
  <Paragraphs>65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Menlo</vt:lpstr>
      <vt:lpstr>Trebuchet MS</vt:lpstr>
      <vt:lpstr>Tw Cen MT</vt:lpstr>
      <vt:lpstr>Office-tema</vt:lpstr>
      <vt:lpstr>Skala for uro - foreldre</vt:lpstr>
      <vt:lpstr>Skala for uro - foreldre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Bekymringsskala for foreldre</dc:title>
  <dc:creator>Steinar Hårde</dc:creator>
  <cp:lastModifiedBy>Teigland, Ingunn Hildonen - ingtei</cp:lastModifiedBy>
  <cp:revision>25</cp:revision>
  <cp:lastPrinted>2018-01-19T12:25:27Z</cp:lastPrinted>
  <dcterms:created xsi:type="dcterms:W3CDTF">2017-11-29T08:02:15Z</dcterms:created>
  <dcterms:modified xsi:type="dcterms:W3CDTF">2022-08-01T07:44:06Z</dcterms:modified>
</cp:coreProperties>
</file>